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embeddedFontLst>
    <p:embeddedFont>
      <p:font typeface="Calibri" panose="020F0502020204030204" pitchFamily="34" charset="0"/>
      <p:regular r:id="rId16"/>
      <p:bold r:id="rId17"/>
      <p:italic r:id="rId18"/>
      <p:boldItalic r:id="rId19"/>
    </p:embeddedFont>
    <p:embeddedFont>
      <p:font typeface="Nunito" pitchFamily="2"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a1cc005724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a1cc00572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a1cc005724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a1cc00572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a1cc005724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a1cc005724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a1d6b82d2b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a1d6b82d2b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a1cc00572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a1cc00572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a1cc005724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a1cc00572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a1d6b82d2b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a1d6b82d2b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a1d6b82d2b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a1d6b82d2b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a1d6b82d2b_0_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a1d6b82d2b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a1cc005724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a1cc005724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a1d6b82d2b_0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a1d6b82d2b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a1d6b82d2b_0_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a1d6b82d2b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drive.google.com/file/d/1CJPKNAMSXCr5gTY715jW849Ir-PileaQ/view"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hyperlink" Target="https://www.wevolver.com/specs/fetch.mobile.manipulator"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s://docs.fetchrobotics.com/index.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gif"/></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gif"/></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2.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xfrm>
            <a:off x="397500" y="780075"/>
            <a:ext cx="8520600" cy="16623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sz="4000">
                <a:latin typeface="Times New Roman"/>
                <a:ea typeface="Times New Roman"/>
                <a:cs typeface="Times New Roman"/>
                <a:sym typeface="Times New Roman"/>
              </a:rPr>
              <a:t>MediAssist: Robotic Medication Companion for Elderly Care</a:t>
            </a:r>
            <a:endParaRPr sz="4000">
              <a:latin typeface="Times New Roman"/>
              <a:ea typeface="Times New Roman"/>
              <a:cs typeface="Times New Roman"/>
              <a:sym typeface="Times New Roman"/>
            </a:endParaRPr>
          </a:p>
        </p:txBody>
      </p:sp>
      <p:sp>
        <p:nvSpPr>
          <p:cNvPr id="129" name="Google Shape;129;p13"/>
          <p:cNvSpPr txBox="1">
            <a:spLocks noGrp="1"/>
          </p:cNvSpPr>
          <p:nvPr>
            <p:ph type="subTitle" idx="1"/>
          </p:nvPr>
        </p:nvSpPr>
        <p:spPr>
          <a:xfrm>
            <a:off x="311700" y="2834125"/>
            <a:ext cx="8520600" cy="1810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2000" dirty="0">
                <a:solidFill>
                  <a:srgbClr val="000000"/>
                </a:solidFill>
                <a:latin typeface="Times New Roman"/>
                <a:ea typeface="Times New Roman"/>
                <a:cs typeface="Times New Roman"/>
                <a:sym typeface="Times New Roman"/>
              </a:rPr>
              <a:t>Team Members:</a:t>
            </a:r>
            <a:endParaRPr sz="2000" dirty="0">
              <a:solidFill>
                <a:srgbClr val="000000"/>
              </a:solidFill>
              <a:latin typeface="Times New Roman"/>
              <a:ea typeface="Times New Roman"/>
              <a:cs typeface="Times New Roman"/>
              <a:sym typeface="Times New Roman"/>
            </a:endParaRPr>
          </a:p>
          <a:p>
            <a:pPr marL="0" lvl="0" indent="0" algn="r" rtl="0">
              <a:spcBef>
                <a:spcPts val="0"/>
              </a:spcBef>
              <a:spcAft>
                <a:spcPts val="0"/>
              </a:spcAft>
              <a:buNone/>
            </a:pPr>
            <a:endParaRPr lang="en-GB" sz="2000" dirty="0">
              <a:solidFill>
                <a:srgbClr val="000000"/>
              </a:solidFill>
              <a:latin typeface="Times New Roman"/>
              <a:ea typeface="Times New Roman"/>
              <a:cs typeface="Times New Roman"/>
              <a:sym typeface="Times New Roman"/>
            </a:endParaRPr>
          </a:p>
          <a:p>
            <a:pPr marL="0" lvl="0" indent="0" algn="r" rtl="0">
              <a:spcBef>
                <a:spcPts val="0"/>
              </a:spcBef>
              <a:spcAft>
                <a:spcPts val="0"/>
              </a:spcAft>
              <a:buNone/>
            </a:pPr>
            <a:r>
              <a:rPr lang="en-GB" sz="2000" dirty="0" err="1">
                <a:solidFill>
                  <a:srgbClr val="000000"/>
                </a:solidFill>
                <a:latin typeface="Times New Roman"/>
                <a:ea typeface="Times New Roman"/>
                <a:cs typeface="Times New Roman"/>
                <a:sym typeface="Times New Roman"/>
              </a:rPr>
              <a:t>Nikhilesh</a:t>
            </a:r>
            <a:r>
              <a:rPr lang="en-GB" sz="2000" dirty="0">
                <a:solidFill>
                  <a:srgbClr val="000000"/>
                </a:solidFill>
                <a:latin typeface="Times New Roman"/>
                <a:ea typeface="Times New Roman"/>
                <a:cs typeface="Times New Roman"/>
                <a:sym typeface="Times New Roman"/>
              </a:rPr>
              <a:t> </a:t>
            </a:r>
            <a:r>
              <a:rPr lang="en-GB" sz="2000" dirty="0" err="1">
                <a:solidFill>
                  <a:srgbClr val="000000"/>
                </a:solidFill>
                <a:latin typeface="Times New Roman"/>
                <a:ea typeface="Times New Roman"/>
                <a:cs typeface="Times New Roman"/>
                <a:sym typeface="Times New Roman"/>
              </a:rPr>
              <a:t>Gorrepati</a:t>
            </a:r>
            <a:r>
              <a:rPr lang="en-GB" sz="2000" dirty="0">
                <a:solidFill>
                  <a:srgbClr val="000000"/>
                </a:solidFill>
                <a:latin typeface="Times New Roman"/>
                <a:ea typeface="Times New Roman"/>
                <a:cs typeface="Times New Roman"/>
                <a:sym typeface="Times New Roman"/>
              </a:rPr>
              <a:t> </a:t>
            </a:r>
            <a:br>
              <a:rPr lang="en-GB" sz="2000" dirty="0">
                <a:solidFill>
                  <a:srgbClr val="000000"/>
                </a:solidFill>
                <a:latin typeface="Times New Roman"/>
                <a:ea typeface="Times New Roman"/>
                <a:cs typeface="Times New Roman"/>
                <a:sym typeface="Times New Roman"/>
              </a:rPr>
            </a:br>
            <a:r>
              <a:rPr lang="en-GB" sz="2000" dirty="0">
                <a:solidFill>
                  <a:srgbClr val="000000"/>
                </a:solidFill>
                <a:latin typeface="Times New Roman"/>
                <a:ea typeface="Times New Roman"/>
                <a:cs typeface="Times New Roman"/>
                <a:sym typeface="Times New Roman"/>
              </a:rPr>
              <a:t>Vyshnavi Ryali </a:t>
            </a:r>
            <a:br>
              <a:rPr lang="en-GB" sz="2000" dirty="0">
                <a:solidFill>
                  <a:srgbClr val="000000"/>
                </a:solidFill>
                <a:latin typeface="Times New Roman"/>
                <a:ea typeface="Times New Roman"/>
                <a:cs typeface="Times New Roman"/>
                <a:sym typeface="Times New Roman"/>
              </a:rPr>
            </a:br>
            <a:r>
              <a:rPr lang="en-GB" sz="2000" dirty="0">
                <a:solidFill>
                  <a:srgbClr val="000000"/>
                </a:solidFill>
                <a:latin typeface="Times New Roman"/>
                <a:ea typeface="Times New Roman"/>
                <a:cs typeface="Times New Roman"/>
                <a:sym typeface="Times New Roman"/>
              </a:rPr>
              <a:t>Sai Shivani </a:t>
            </a:r>
            <a:r>
              <a:rPr lang="en-GB" sz="2000" dirty="0" err="1">
                <a:solidFill>
                  <a:srgbClr val="000000"/>
                </a:solidFill>
                <a:latin typeface="Times New Roman"/>
                <a:ea typeface="Times New Roman"/>
                <a:cs typeface="Times New Roman"/>
                <a:sym typeface="Times New Roman"/>
              </a:rPr>
              <a:t>Vala</a:t>
            </a:r>
            <a:r>
              <a:rPr lang="en-GB" sz="2000" dirty="0">
                <a:solidFill>
                  <a:srgbClr val="000000"/>
                </a:solidFill>
                <a:latin typeface="Times New Roman"/>
                <a:ea typeface="Times New Roman"/>
                <a:cs typeface="Times New Roman"/>
                <a:sym typeface="Times New Roman"/>
              </a:rPr>
              <a:t> </a:t>
            </a:r>
            <a:endParaRPr sz="2000" dirty="0">
              <a:solidFill>
                <a:srgbClr val="000000"/>
              </a:solidFill>
              <a:latin typeface="Times New Roman"/>
              <a:ea typeface="Times New Roman"/>
              <a:cs typeface="Times New Roman"/>
              <a:sym typeface="Times New Roman"/>
            </a:endParaRPr>
          </a:p>
        </p:txBody>
      </p:sp>
      <p:pic>
        <p:nvPicPr>
          <p:cNvPr id="130" name="Google Shape;130;p13"/>
          <p:cNvPicPr preferRelativeResize="0"/>
          <p:nvPr/>
        </p:nvPicPr>
        <p:blipFill>
          <a:blip r:embed="rId3">
            <a:alphaModFix/>
          </a:blip>
          <a:stretch>
            <a:fillRect/>
          </a:stretch>
        </p:blipFill>
        <p:spPr>
          <a:xfrm>
            <a:off x="2572300" y="2442375"/>
            <a:ext cx="2266300" cy="245889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2"/>
          <p:cNvSpPr txBox="1">
            <a:spLocks noGrp="1"/>
          </p:cNvSpPr>
          <p:nvPr>
            <p:ph type="title"/>
          </p:nvPr>
        </p:nvSpPr>
        <p:spPr>
          <a:xfrm>
            <a:off x="582150" y="411125"/>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latin typeface="Times New Roman"/>
                <a:ea typeface="Times New Roman"/>
                <a:cs typeface="Times New Roman"/>
                <a:sym typeface="Times New Roman"/>
              </a:rPr>
              <a:t>DEMO:</a:t>
            </a:r>
            <a:endParaRPr>
              <a:latin typeface="Times New Roman"/>
              <a:ea typeface="Times New Roman"/>
              <a:cs typeface="Times New Roman"/>
              <a:sym typeface="Times New Roman"/>
            </a:endParaRPr>
          </a:p>
        </p:txBody>
      </p:sp>
      <p:sp>
        <p:nvSpPr>
          <p:cNvPr id="188" name="Google Shape;188;p22"/>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89" name="Google Shape;189;p22" title="1.mp4">
            <a:hlinkClick r:id="rId3"/>
          </p:cNvPr>
          <p:cNvPicPr preferRelativeResize="0"/>
          <p:nvPr/>
        </p:nvPicPr>
        <p:blipFill>
          <a:blip r:embed="rId4">
            <a:alphaModFix/>
          </a:blip>
          <a:stretch>
            <a:fillRect/>
          </a:stretch>
        </p:blipFill>
        <p:spPr>
          <a:xfrm>
            <a:off x="311700" y="1222375"/>
            <a:ext cx="8520600" cy="3429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9"/>
                                        </p:tgtEl>
                                        <p:attrNameLst>
                                          <p:attrName>style.visibility</p:attrName>
                                        </p:attrNameLst>
                                      </p:cBhvr>
                                      <p:to>
                                        <p:strVal val="visible"/>
                                      </p:to>
                                    </p:set>
                                    <p:animEffect transition="in" filter="fade">
                                      <p:cBhvr>
                                        <p:cTn id="7" dur="1000"/>
                                        <p:tgtEl>
                                          <p:spTgt spid="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xfrm>
            <a:off x="503175" y="5179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latin typeface="Times New Roman"/>
                <a:ea typeface="Times New Roman"/>
                <a:cs typeface="Times New Roman"/>
                <a:sym typeface="Times New Roman"/>
              </a:rPr>
              <a:t>REFERENCES:</a:t>
            </a:r>
            <a:endParaRPr>
              <a:latin typeface="Times New Roman"/>
              <a:ea typeface="Times New Roman"/>
              <a:cs typeface="Times New Roman"/>
              <a:sym typeface="Times New Roman"/>
            </a:endParaRPr>
          </a:p>
        </p:txBody>
      </p:sp>
      <p:sp>
        <p:nvSpPr>
          <p:cNvPr id="195" name="Google Shape;195;p23"/>
          <p:cNvSpPr txBox="1">
            <a:spLocks noGrp="1"/>
          </p:cNvSpPr>
          <p:nvPr>
            <p:ph type="body" idx="1"/>
          </p:nvPr>
        </p:nvSpPr>
        <p:spPr>
          <a:xfrm>
            <a:off x="311700" y="1472500"/>
            <a:ext cx="8520600" cy="3416400"/>
          </a:xfrm>
          <a:prstGeom prst="rect">
            <a:avLst/>
          </a:prstGeom>
          <a:solidFill>
            <a:schemeClr val="lt1"/>
          </a:solidFill>
        </p:spPr>
        <p:txBody>
          <a:bodyPr spcFirstLastPara="1" wrap="square" lIns="91425" tIns="91425" rIns="91425" bIns="91425" anchor="t" anchorCtr="0">
            <a:normAutofit/>
          </a:bodyPr>
          <a:lstStyle/>
          <a:p>
            <a:pPr marL="457200" lvl="0" indent="-317500" algn="l" rtl="0">
              <a:spcBef>
                <a:spcPts val="0"/>
              </a:spcBef>
              <a:spcAft>
                <a:spcPts val="0"/>
              </a:spcAft>
              <a:buSzPts val="1400"/>
              <a:buFont typeface="Times New Roman"/>
              <a:buChar char="❏"/>
            </a:pPr>
            <a:r>
              <a:rPr lang="en-GB" sz="1400">
                <a:solidFill>
                  <a:schemeClr val="dk1"/>
                </a:solidFill>
                <a:uFill>
                  <a:noFill/>
                </a:u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Fetch Mobile Manipulator (wevolver.com)</a:t>
            </a:r>
            <a:endParaRPr sz="14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1400">
              <a:solidFill>
                <a:schemeClr val="dk1"/>
              </a:solidFill>
              <a:latin typeface="Times New Roman"/>
              <a:ea typeface="Times New Roman"/>
              <a:cs typeface="Times New Roman"/>
              <a:sym typeface="Times New Roman"/>
            </a:endParaRPr>
          </a:p>
          <a:p>
            <a:pPr marL="457200" lvl="0" indent="-317500" algn="l" rtl="0">
              <a:spcBef>
                <a:spcPts val="1200"/>
              </a:spcBef>
              <a:spcAft>
                <a:spcPts val="0"/>
              </a:spcAft>
              <a:buClr>
                <a:schemeClr val="dk1"/>
              </a:buClr>
              <a:buSzPts val="1400"/>
              <a:buFont typeface="Times New Roman"/>
              <a:buChar char="❏"/>
            </a:pPr>
            <a:r>
              <a:rPr lang="en-GB" sz="1400">
                <a:solidFill>
                  <a:schemeClr val="dk1"/>
                </a:solidFill>
                <a:uFill>
                  <a:noFill/>
                </a:u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Fetch &amp; Freight Manual — Fetch &amp; Freight Research Edition Melodic documentation (fetchrobotics.com)</a:t>
            </a:r>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p24"/>
          <p:cNvPicPr preferRelativeResize="0"/>
          <p:nvPr/>
        </p:nvPicPr>
        <p:blipFill>
          <a:blip r:embed="rId3">
            <a:alphaModFix/>
          </a:blip>
          <a:stretch>
            <a:fillRect/>
          </a:stretch>
        </p:blipFill>
        <p:spPr>
          <a:xfrm>
            <a:off x="2177400" y="314325"/>
            <a:ext cx="4514850" cy="4514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Google Shape;205;p25"/>
          <p:cNvPicPr preferRelativeResize="0"/>
          <p:nvPr/>
        </p:nvPicPr>
        <p:blipFill>
          <a:blip r:embed="rId3">
            <a:alphaModFix/>
          </a:blip>
          <a:stretch>
            <a:fillRect/>
          </a:stretch>
        </p:blipFill>
        <p:spPr>
          <a:xfrm>
            <a:off x="1478275" y="290513"/>
            <a:ext cx="6076950" cy="4562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4"/>
          <p:cNvSpPr txBox="1">
            <a:spLocks noGrp="1"/>
          </p:cNvSpPr>
          <p:nvPr>
            <p:ph type="title"/>
          </p:nvPr>
        </p:nvSpPr>
        <p:spPr>
          <a:xfrm>
            <a:off x="311700" y="480225"/>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latin typeface="Times New Roman"/>
                <a:ea typeface="Times New Roman"/>
                <a:cs typeface="Times New Roman"/>
                <a:sym typeface="Times New Roman"/>
              </a:rPr>
              <a:t>INTRODUCTION:</a:t>
            </a:r>
            <a:endParaRPr>
              <a:latin typeface="Times New Roman"/>
              <a:ea typeface="Times New Roman"/>
              <a:cs typeface="Times New Roman"/>
              <a:sym typeface="Times New Roman"/>
            </a:endParaRPr>
          </a:p>
        </p:txBody>
      </p:sp>
      <p:sp>
        <p:nvSpPr>
          <p:cNvPr id="136" name="Google Shape;136;p14"/>
          <p:cNvSpPr txBox="1">
            <a:spLocks noGrp="1"/>
          </p:cNvSpPr>
          <p:nvPr>
            <p:ph type="body" idx="1"/>
          </p:nvPr>
        </p:nvSpPr>
        <p:spPr>
          <a:xfrm>
            <a:off x="311700" y="1353975"/>
            <a:ext cx="8520600" cy="3089700"/>
          </a:xfrm>
          <a:prstGeom prst="rect">
            <a:avLst/>
          </a:prstGeom>
        </p:spPr>
        <p:txBody>
          <a:bodyPr spcFirstLastPara="1" wrap="square" lIns="91425" tIns="91425" rIns="91425" bIns="91425" anchor="t" anchorCtr="0">
            <a:normAutofit/>
          </a:bodyPr>
          <a:lstStyle/>
          <a:p>
            <a:pPr marL="0" lvl="0" indent="0" algn="just" rtl="0">
              <a:lnSpc>
                <a:spcPct val="100000"/>
              </a:lnSpc>
              <a:spcBef>
                <a:spcPts val="0"/>
              </a:spcBef>
              <a:spcAft>
                <a:spcPts val="0"/>
              </a:spcAft>
              <a:buNone/>
            </a:pPr>
            <a:r>
              <a:rPr lang="en-GB" sz="1400">
                <a:solidFill>
                  <a:srgbClr val="000000"/>
                </a:solidFill>
                <a:highlight>
                  <a:srgbClr val="FFFFFF"/>
                </a:highlight>
                <a:latin typeface="Times New Roman"/>
                <a:ea typeface="Times New Roman"/>
                <a:cs typeface="Times New Roman"/>
                <a:sym typeface="Times New Roman"/>
              </a:rPr>
              <a:t>Robot applications are at an all-time high, and the medical industry is one such area where these robots could be deployed. Due to physical limits or cognitive problems, elderly people sometimes struggle to conduct daily duties alone. There is an immediate need for an Assistive Robot for Elderly Care that can physically aid with chores like fetching medicines, and assisting to enhance their quality of life and guarantee their well-being. </a:t>
            </a:r>
            <a:endParaRPr sz="1400">
              <a:solidFill>
                <a:srgbClr val="000000"/>
              </a:solidFill>
              <a:highlight>
                <a:srgbClr val="FFFFFF"/>
              </a:highlight>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GB" sz="1400">
                <a:solidFill>
                  <a:srgbClr val="000000"/>
                </a:solidFill>
                <a:latin typeface="Times New Roman"/>
                <a:ea typeface="Times New Roman"/>
                <a:cs typeface="Times New Roman"/>
                <a:sym typeface="Times New Roman"/>
              </a:rPr>
              <a:t>In the context of this project, the Fetch robot serves as a central element in a comprehensive task involving autonomous navigation, manipulation, and object recognition. The overarching goal is to leverage the capabilities of the Fetch robot to perform a specific task: picking up a medicine box from a table and autonomously navigating to a designated room to place the box. This project showcases the integration of complex robotic functionalities to solve a practical problem in a simulated environment.</a:t>
            </a:r>
            <a:endParaRPr sz="1400">
              <a:solidFill>
                <a:srgbClr val="000000"/>
              </a:solidFill>
              <a:latin typeface="Times New Roman"/>
              <a:ea typeface="Times New Roman"/>
              <a:cs typeface="Times New Roman"/>
              <a:sym typeface="Times New Roman"/>
            </a:endParaRPr>
          </a:p>
          <a:p>
            <a:pPr marL="0" lvl="0" indent="0" algn="l" rtl="0">
              <a:lnSpc>
                <a:spcPct val="100000"/>
              </a:lnSpc>
              <a:spcBef>
                <a:spcPts val="1200"/>
              </a:spcBef>
              <a:spcAft>
                <a:spcPts val="0"/>
              </a:spcAft>
              <a:buClr>
                <a:schemeClr val="dk1"/>
              </a:buClr>
              <a:buSzPts val="1100"/>
              <a:buFont typeface="Arial"/>
              <a:buNone/>
            </a:pPr>
            <a:endParaRPr sz="1200">
              <a:solidFill>
                <a:srgbClr val="000000"/>
              </a:solidFill>
              <a:highlight>
                <a:srgbClr val="FFFFFF"/>
              </a:highlight>
            </a:endParaRPr>
          </a:p>
          <a:p>
            <a:pPr marL="0" lvl="0" indent="0" algn="l" rtl="0">
              <a:spcBef>
                <a:spcPts val="0"/>
              </a:spcBef>
              <a:spcAft>
                <a:spcPts val="1200"/>
              </a:spcAft>
              <a:buNone/>
            </a:pPr>
            <a:endParaRPr>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5"/>
          <p:cNvSpPr txBox="1">
            <a:spLocks noGrp="1"/>
          </p:cNvSpPr>
          <p:nvPr>
            <p:ph type="title"/>
          </p:nvPr>
        </p:nvSpPr>
        <p:spPr>
          <a:xfrm>
            <a:off x="311700" y="4023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6666"/>
              <a:buFont typeface="Arial"/>
              <a:buNone/>
            </a:pPr>
            <a:r>
              <a:rPr lang="en-GB">
                <a:latin typeface="Times New Roman"/>
                <a:ea typeface="Times New Roman"/>
                <a:cs typeface="Times New Roman"/>
                <a:sym typeface="Times New Roman"/>
              </a:rPr>
              <a:t>METHODOLOGY:</a:t>
            </a:r>
            <a:endParaRPr/>
          </a:p>
          <a:p>
            <a:pPr marL="0" lvl="0" indent="0" algn="l" rtl="0">
              <a:spcBef>
                <a:spcPts val="0"/>
              </a:spcBef>
              <a:spcAft>
                <a:spcPts val="0"/>
              </a:spcAft>
              <a:buNone/>
            </a:pPr>
            <a:endParaRPr sz="20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GB" sz="2000">
                <a:solidFill>
                  <a:srgbClr val="000000"/>
                </a:solidFill>
                <a:latin typeface="Times New Roman"/>
                <a:ea typeface="Times New Roman"/>
                <a:cs typeface="Times New Roman"/>
                <a:sym typeface="Times New Roman"/>
              </a:rPr>
              <a:t>Simulation Environment: </a:t>
            </a:r>
            <a:endParaRPr sz="20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20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20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2000">
              <a:solidFill>
                <a:srgbClr val="000000"/>
              </a:solidFill>
              <a:latin typeface="Times New Roman"/>
              <a:ea typeface="Times New Roman"/>
              <a:cs typeface="Times New Roman"/>
              <a:sym typeface="Times New Roman"/>
            </a:endParaRPr>
          </a:p>
        </p:txBody>
      </p:sp>
      <p:pic>
        <p:nvPicPr>
          <p:cNvPr id="142" name="Google Shape;142;p15"/>
          <p:cNvPicPr preferRelativeResize="0"/>
          <p:nvPr/>
        </p:nvPicPr>
        <p:blipFill>
          <a:blip r:embed="rId3">
            <a:alphaModFix/>
          </a:blip>
          <a:stretch>
            <a:fillRect/>
          </a:stretch>
        </p:blipFill>
        <p:spPr>
          <a:xfrm>
            <a:off x="2286500" y="1520700"/>
            <a:ext cx="5015125" cy="32784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6"/>
          <p:cNvSpPr txBox="1">
            <a:spLocks noGrp="1"/>
          </p:cNvSpPr>
          <p:nvPr>
            <p:ph type="body" idx="1"/>
          </p:nvPr>
        </p:nvSpPr>
        <p:spPr>
          <a:xfrm>
            <a:off x="311700" y="375225"/>
            <a:ext cx="8520600" cy="4441500"/>
          </a:xfrm>
          <a:prstGeom prst="rect">
            <a:avLst/>
          </a:prstGeom>
        </p:spPr>
        <p:txBody>
          <a:bodyPr spcFirstLastPara="1" wrap="square" lIns="91425" tIns="91425" rIns="91425" bIns="91425" anchor="t" anchorCtr="0">
            <a:normAutofit/>
          </a:bodyPr>
          <a:lstStyle/>
          <a:p>
            <a:pPr marL="520700" lvl="0" indent="0" algn="just" rtl="0">
              <a:lnSpc>
                <a:spcPct val="115000"/>
              </a:lnSpc>
              <a:spcBef>
                <a:spcPts val="1200"/>
              </a:spcBef>
              <a:spcAft>
                <a:spcPts val="0"/>
              </a:spcAft>
              <a:buNone/>
            </a:pPr>
            <a:r>
              <a:rPr lang="en-GB" sz="1400" b="1">
                <a:latin typeface="Times New Roman"/>
                <a:ea typeface="Times New Roman"/>
                <a:cs typeface="Times New Roman"/>
                <a:sym typeface="Times New Roman"/>
              </a:rPr>
              <a:t>Choosing the Table: </a:t>
            </a:r>
            <a:r>
              <a:rPr lang="en-GB" sz="1400">
                <a:latin typeface="Times New Roman"/>
                <a:ea typeface="Times New Roman"/>
                <a:cs typeface="Times New Roman"/>
                <a:sym typeface="Times New Roman"/>
              </a:rPr>
              <a:t>The GUI gives 2 options that is table in room 1 &amp; 2 as drop locations.</a:t>
            </a:r>
            <a:endParaRPr sz="1400">
              <a:latin typeface="Times New Roman"/>
              <a:ea typeface="Times New Roman"/>
              <a:cs typeface="Times New Roman"/>
              <a:sym typeface="Times New Roman"/>
            </a:endParaRPr>
          </a:p>
          <a:p>
            <a:pPr marL="0" lvl="0" indent="0" algn="just" rtl="0">
              <a:lnSpc>
                <a:spcPct val="115000"/>
              </a:lnSpc>
              <a:spcBef>
                <a:spcPts val="1200"/>
              </a:spcBef>
              <a:spcAft>
                <a:spcPts val="1200"/>
              </a:spcAft>
              <a:buClr>
                <a:schemeClr val="dk1"/>
              </a:buClr>
              <a:buSzPts val="1100"/>
              <a:buFont typeface="Arial"/>
              <a:buNone/>
            </a:pPr>
            <a:r>
              <a:rPr lang="en-GB" sz="1400">
                <a:latin typeface="Times New Roman"/>
                <a:ea typeface="Times New Roman"/>
                <a:cs typeface="Times New Roman"/>
                <a:sym typeface="Times New Roman"/>
              </a:rPr>
              <a:t>	</a:t>
            </a:r>
            <a:endParaRPr sz="1400">
              <a:latin typeface="Times New Roman"/>
              <a:ea typeface="Times New Roman"/>
              <a:cs typeface="Times New Roman"/>
              <a:sym typeface="Times New Roman"/>
            </a:endParaRPr>
          </a:p>
        </p:txBody>
      </p:sp>
      <p:pic>
        <p:nvPicPr>
          <p:cNvPr id="148" name="Google Shape;148;p16"/>
          <p:cNvPicPr preferRelativeResize="0"/>
          <p:nvPr/>
        </p:nvPicPr>
        <p:blipFill>
          <a:blip r:embed="rId3">
            <a:alphaModFix/>
          </a:blip>
          <a:stretch>
            <a:fillRect/>
          </a:stretch>
        </p:blipFill>
        <p:spPr>
          <a:xfrm>
            <a:off x="1631800" y="974613"/>
            <a:ext cx="5353050" cy="3495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7"/>
          <p:cNvSpPr txBox="1">
            <a:spLocks noGrp="1"/>
          </p:cNvSpPr>
          <p:nvPr>
            <p:ph type="body" idx="1"/>
          </p:nvPr>
        </p:nvSpPr>
        <p:spPr>
          <a:xfrm>
            <a:off x="449950" y="558150"/>
            <a:ext cx="8520600" cy="4244400"/>
          </a:xfrm>
          <a:prstGeom prst="rect">
            <a:avLst/>
          </a:prstGeom>
        </p:spPr>
        <p:txBody>
          <a:bodyPr spcFirstLastPara="1" wrap="square" lIns="91425" tIns="91425" rIns="91425" bIns="91425" anchor="t" anchorCtr="0">
            <a:normAutofit/>
          </a:bodyPr>
          <a:lstStyle/>
          <a:p>
            <a:pPr marL="0" lvl="0" indent="0" algn="just" rtl="0">
              <a:lnSpc>
                <a:spcPct val="115000"/>
              </a:lnSpc>
              <a:spcBef>
                <a:spcPts val="400"/>
              </a:spcBef>
              <a:spcAft>
                <a:spcPts val="0"/>
              </a:spcAft>
              <a:buClr>
                <a:schemeClr val="dk1"/>
              </a:buClr>
              <a:buSzPts val="1100"/>
              <a:buFont typeface="Arial"/>
              <a:buNone/>
            </a:pPr>
            <a:r>
              <a:rPr lang="en-GB" sz="1400" b="1">
                <a:latin typeface="Times New Roman"/>
                <a:ea typeface="Times New Roman"/>
                <a:cs typeface="Times New Roman"/>
                <a:sym typeface="Times New Roman"/>
              </a:rPr>
              <a:t>Navigation to the Table:</a:t>
            </a:r>
            <a:r>
              <a:rPr lang="en-GB" sz="1400">
                <a:latin typeface="Times New Roman"/>
                <a:ea typeface="Times New Roman"/>
                <a:cs typeface="Times New Roman"/>
                <a:sym typeface="Times New Roman"/>
              </a:rPr>
              <a:t> The Fetch robot uses its navigation stack, including the base_trajectory_planner, to autonomously reach a designated table where the medicine box is located.</a:t>
            </a:r>
            <a:endParaRPr sz="1400">
              <a:latin typeface="Times New Roman"/>
              <a:ea typeface="Times New Roman"/>
              <a:cs typeface="Times New Roman"/>
              <a:sym typeface="Times New Roman"/>
            </a:endParaRPr>
          </a:p>
          <a:p>
            <a:pPr marL="520700" lvl="0" indent="0" algn="just" rtl="0">
              <a:lnSpc>
                <a:spcPct val="115000"/>
              </a:lnSpc>
              <a:spcBef>
                <a:spcPts val="1200"/>
              </a:spcBef>
              <a:spcAft>
                <a:spcPts val="0"/>
              </a:spcAft>
              <a:buClr>
                <a:schemeClr val="dk1"/>
              </a:buClr>
              <a:buSzPts val="1100"/>
              <a:buFont typeface="Arial"/>
              <a:buNone/>
            </a:pPr>
            <a:endParaRPr sz="1400">
              <a:latin typeface="Times New Roman"/>
              <a:ea typeface="Times New Roman"/>
              <a:cs typeface="Times New Roman"/>
              <a:sym typeface="Times New Roman"/>
            </a:endParaRPr>
          </a:p>
          <a:p>
            <a:pPr marL="520700" lvl="0" indent="0" algn="just" rtl="0">
              <a:lnSpc>
                <a:spcPct val="115000"/>
              </a:lnSpc>
              <a:spcBef>
                <a:spcPts val="1200"/>
              </a:spcBef>
              <a:spcAft>
                <a:spcPts val="0"/>
              </a:spcAft>
              <a:buClr>
                <a:schemeClr val="dk1"/>
              </a:buClr>
              <a:buSzPts val="1100"/>
              <a:buFont typeface="Arial"/>
              <a:buNone/>
            </a:pPr>
            <a:endParaRPr sz="1400">
              <a:latin typeface="Times New Roman"/>
              <a:ea typeface="Times New Roman"/>
              <a:cs typeface="Times New Roman"/>
              <a:sym typeface="Times New Roman"/>
            </a:endParaRPr>
          </a:p>
          <a:p>
            <a:pPr marL="520700" lvl="0" indent="0" algn="just" rtl="0">
              <a:lnSpc>
                <a:spcPct val="115000"/>
              </a:lnSpc>
              <a:spcBef>
                <a:spcPts val="1200"/>
              </a:spcBef>
              <a:spcAft>
                <a:spcPts val="0"/>
              </a:spcAft>
              <a:buClr>
                <a:schemeClr val="dk1"/>
              </a:buClr>
              <a:buSzPts val="1100"/>
              <a:buFont typeface="Arial"/>
              <a:buNone/>
            </a:pPr>
            <a:endParaRPr sz="1400">
              <a:latin typeface="Times New Roman"/>
              <a:ea typeface="Times New Roman"/>
              <a:cs typeface="Times New Roman"/>
              <a:sym typeface="Times New Roman"/>
            </a:endParaRPr>
          </a:p>
          <a:p>
            <a:pPr marL="520700" lvl="0" indent="0" algn="just" rtl="0">
              <a:lnSpc>
                <a:spcPct val="115000"/>
              </a:lnSpc>
              <a:spcBef>
                <a:spcPts val="1200"/>
              </a:spcBef>
              <a:spcAft>
                <a:spcPts val="0"/>
              </a:spcAft>
              <a:buClr>
                <a:schemeClr val="dk1"/>
              </a:buClr>
              <a:buSzPts val="1100"/>
              <a:buFont typeface="Arial"/>
              <a:buNone/>
            </a:pPr>
            <a:endParaRPr sz="1400">
              <a:latin typeface="Times New Roman"/>
              <a:ea typeface="Times New Roman"/>
              <a:cs typeface="Times New Roman"/>
              <a:sym typeface="Times New Roman"/>
            </a:endParaRPr>
          </a:p>
          <a:p>
            <a:pPr marL="520700" lvl="0" indent="0" algn="just" rtl="0">
              <a:lnSpc>
                <a:spcPct val="115000"/>
              </a:lnSpc>
              <a:spcBef>
                <a:spcPts val="1200"/>
              </a:spcBef>
              <a:spcAft>
                <a:spcPts val="0"/>
              </a:spcAft>
              <a:buClr>
                <a:schemeClr val="dk1"/>
              </a:buClr>
              <a:buSzPts val="1100"/>
              <a:buFont typeface="Arial"/>
              <a:buNone/>
            </a:pPr>
            <a:endParaRPr sz="1400">
              <a:latin typeface="Times New Roman"/>
              <a:ea typeface="Times New Roman"/>
              <a:cs typeface="Times New Roman"/>
              <a:sym typeface="Times New Roman"/>
            </a:endParaRPr>
          </a:p>
          <a:p>
            <a:pPr marL="520700" lvl="0" indent="0" algn="just" rtl="0">
              <a:lnSpc>
                <a:spcPct val="115000"/>
              </a:lnSpc>
              <a:spcBef>
                <a:spcPts val="1200"/>
              </a:spcBef>
              <a:spcAft>
                <a:spcPts val="0"/>
              </a:spcAft>
              <a:buClr>
                <a:schemeClr val="dk1"/>
              </a:buClr>
              <a:buSzPts val="1100"/>
              <a:buFont typeface="Arial"/>
              <a:buNone/>
            </a:pPr>
            <a:endParaRPr sz="1400">
              <a:latin typeface="Times New Roman"/>
              <a:ea typeface="Times New Roman"/>
              <a:cs typeface="Times New Roman"/>
              <a:sym typeface="Times New Roman"/>
            </a:endParaRPr>
          </a:p>
          <a:p>
            <a:pPr marL="520700" lvl="0" indent="0" algn="just" rtl="0">
              <a:lnSpc>
                <a:spcPct val="115000"/>
              </a:lnSpc>
              <a:spcBef>
                <a:spcPts val="1200"/>
              </a:spcBef>
              <a:spcAft>
                <a:spcPts val="0"/>
              </a:spcAft>
              <a:buClr>
                <a:schemeClr val="dk1"/>
              </a:buClr>
              <a:buSzPts val="1100"/>
              <a:buFont typeface="Arial"/>
              <a:buNone/>
            </a:pPr>
            <a:endParaRPr sz="1400">
              <a:latin typeface="Times New Roman"/>
              <a:ea typeface="Times New Roman"/>
              <a:cs typeface="Times New Roman"/>
              <a:sym typeface="Times New Roman"/>
            </a:endParaRPr>
          </a:p>
          <a:p>
            <a:pPr marL="0" lvl="0" indent="0" algn="just" rtl="0">
              <a:lnSpc>
                <a:spcPct val="115000"/>
              </a:lnSpc>
              <a:spcBef>
                <a:spcPts val="1200"/>
              </a:spcBef>
              <a:spcAft>
                <a:spcPts val="1200"/>
              </a:spcAft>
              <a:buNone/>
            </a:pPr>
            <a:endParaRPr sz="1400">
              <a:latin typeface="Times New Roman"/>
              <a:ea typeface="Times New Roman"/>
              <a:cs typeface="Times New Roman"/>
              <a:sym typeface="Times New Roman"/>
            </a:endParaRPr>
          </a:p>
        </p:txBody>
      </p:sp>
      <p:pic>
        <p:nvPicPr>
          <p:cNvPr id="154" name="Google Shape;154;p17"/>
          <p:cNvPicPr preferRelativeResize="0"/>
          <p:nvPr/>
        </p:nvPicPr>
        <p:blipFill>
          <a:blip r:embed="rId3">
            <a:alphaModFix/>
          </a:blip>
          <a:stretch>
            <a:fillRect/>
          </a:stretch>
        </p:blipFill>
        <p:spPr>
          <a:xfrm>
            <a:off x="2434200" y="1520725"/>
            <a:ext cx="4178900" cy="3031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8"/>
          <p:cNvSpPr txBox="1">
            <a:spLocks noGrp="1"/>
          </p:cNvSpPr>
          <p:nvPr>
            <p:ph type="body" idx="1"/>
          </p:nvPr>
        </p:nvSpPr>
        <p:spPr>
          <a:xfrm>
            <a:off x="819150" y="610350"/>
            <a:ext cx="7505700" cy="3828300"/>
          </a:xfrm>
          <a:prstGeom prst="rect">
            <a:avLst/>
          </a:prstGeom>
        </p:spPr>
        <p:txBody>
          <a:bodyPr spcFirstLastPara="1" wrap="square" lIns="91425" tIns="91425" rIns="91425" bIns="91425" anchor="t" anchorCtr="0">
            <a:normAutofit/>
          </a:bodyPr>
          <a:lstStyle/>
          <a:p>
            <a:pPr marL="0" lvl="0" indent="0" algn="just" rtl="0">
              <a:lnSpc>
                <a:spcPct val="115000"/>
              </a:lnSpc>
              <a:spcBef>
                <a:spcPts val="400"/>
              </a:spcBef>
              <a:spcAft>
                <a:spcPts val="0"/>
              </a:spcAft>
              <a:buNone/>
            </a:pPr>
            <a:r>
              <a:rPr lang="en-GB" sz="1400" b="1">
                <a:latin typeface="Times New Roman"/>
                <a:ea typeface="Times New Roman"/>
                <a:cs typeface="Times New Roman"/>
                <a:sym typeface="Times New Roman"/>
              </a:rPr>
              <a:t>Object Perception:</a:t>
            </a:r>
            <a:r>
              <a:rPr lang="en-GB" sz="1400">
                <a:latin typeface="Times New Roman"/>
                <a:ea typeface="Times New Roman"/>
                <a:cs typeface="Times New Roman"/>
                <a:sym typeface="Times New Roman"/>
              </a:rPr>
              <a:t> The robot employs sensors and perception algorithms to identify and locate the medicine box on the table. This step showcases the robot's ability to interact with its environment through visual recognition. The script utilizes basic grasping perception to find graspable objects on a table. It makes use of the grasping_msgs and moveit_python packages.</a:t>
            </a:r>
            <a:endParaRPr sz="1400">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endParaRPr sz="1400">
              <a:latin typeface="Times New Roman"/>
              <a:ea typeface="Times New Roman"/>
              <a:cs typeface="Times New Roman"/>
              <a:sym typeface="Times New Roman"/>
            </a:endParaRPr>
          </a:p>
          <a:p>
            <a:pPr marL="0" lvl="0" indent="0" algn="l" rtl="0">
              <a:spcBef>
                <a:spcPts val="1200"/>
              </a:spcBef>
              <a:spcAft>
                <a:spcPts val="1200"/>
              </a:spcAft>
              <a:buNone/>
            </a:pPr>
            <a:endParaRPr/>
          </a:p>
        </p:txBody>
      </p:sp>
      <p:pic>
        <p:nvPicPr>
          <p:cNvPr id="160" name="Google Shape;160;p18"/>
          <p:cNvPicPr preferRelativeResize="0"/>
          <p:nvPr/>
        </p:nvPicPr>
        <p:blipFill>
          <a:blip r:embed="rId3">
            <a:alphaModFix/>
          </a:blip>
          <a:stretch>
            <a:fillRect/>
          </a:stretch>
        </p:blipFill>
        <p:spPr>
          <a:xfrm>
            <a:off x="1006725" y="1846688"/>
            <a:ext cx="2985350" cy="2505850"/>
          </a:xfrm>
          <a:prstGeom prst="rect">
            <a:avLst/>
          </a:prstGeom>
          <a:noFill/>
          <a:ln>
            <a:noFill/>
          </a:ln>
        </p:spPr>
      </p:pic>
      <p:pic>
        <p:nvPicPr>
          <p:cNvPr id="161" name="Google Shape;161;p18"/>
          <p:cNvPicPr preferRelativeResize="0"/>
          <p:nvPr/>
        </p:nvPicPr>
        <p:blipFill>
          <a:blip r:embed="rId4">
            <a:alphaModFix/>
          </a:blip>
          <a:stretch>
            <a:fillRect/>
          </a:stretch>
        </p:blipFill>
        <p:spPr>
          <a:xfrm>
            <a:off x="4924400" y="1875638"/>
            <a:ext cx="3067050" cy="2447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9"/>
          <p:cNvSpPr txBox="1">
            <a:spLocks noGrp="1"/>
          </p:cNvSpPr>
          <p:nvPr>
            <p:ph type="body" idx="1"/>
          </p:nvPr>
        </p:nvSpPr>
        <p:spPr>
          <a:xfrm>
            <a:off x="152625" y="473200"/>
            <a:ext cx="8764200" cy="3960600"/>
          </a:xfrm>
          <a:prstGeom prst="rect">
            <a:avLst/>
          </a:prstGeom>
        </p:spPr>
        <p:txBody>
          <a:bodyPr spcFirstLastPara="1" wrap="square" lIns="91425" tIns="91425" rIns="91425" bIns="91425" anchor="t" anchorCtr="0">
            <a:normAutofit/>
          </a:bodyPr>
          <a:lstStyle/>
          <a:p>
            <a:pPr marL="520700" lvl="0" indent="0" algn="just" rtl="0">
              <a:lnSpc>
                <a:spcPct val="115000"/>
              </a:lnSpc>
              <a:spcBef>
                <a:spcPts val="0"/>
              </a:spcBef>
              <a:spcAft>
                <a:spcPts val="0"/>
              </a:spcAft>
              <a:buNone/>
            </a:pPr>
            <a:r>
              <a:rPr lang="en-GB" sz="1600" b="1">
                <a:latin typeface="Times New Roman"/>
                <a:ea typeface="Times New Roman"/>
                <a:cs typeface="Times New Roman"/>
                <a:sym typeface="Times New Roman"/>
              </a:rPr>
              <a:t>Object Manipulation:</a:t>
            </a:r>
            <a:r>
              <a:rPr lang="en-GB" sz="1600">
                <a:latin typeface="Times New Roman"/>
                <a:ea typeface="Times New Roman"/>
                <a:cs typeface="Times New Roman"/>
                <a:sym typeface="Times New Roman"/>
              </a:rPr>
              <a:t> Using its manipulation arm and gripper, the Fetch robot grasps the medicine box securely. The grasping action demonstrates the precision and control capabilities of the robot's manipulator.</a:t>
            </a:r>
            <a:endParaRPr sz="1600">
              <a:latin typeface="Times New Roman"/>
              <a:ea typeface="Times New Roman"/>
              <a:cs typeface="Times New Roman"/>
              <a:sym typeface="Times New Roman"/>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167" name="Google Shape;167;p19"/>
          <p:cNvPicPr preferRelativeResize="0"/>
          <p:nvPr/>
        </p:nvPicPr>
        <p:blipFill>
          <a:blip r:embed="rId3">
            <a:alphaModFix/>
          </a:blip>
          <a:stretch>
            <a:fillRect/>
          </a:stretch>
        </p:blipFill>
        <p:spPr>
          <a:xfrm>
            <a:off x="770225" y="1768450"/>
            <a:ext cx="3884549" cy="2369050"/>
          </a:xfrm>
          <a:prstGeom prst="rect">
            <a:avLst/>
          </a:prstGeom>
          <a:noFill/>
          <a:ln>
            <a:noFill/>
          </a:ln>
        </p:spPr>
      </p:pic>
      <p:pic>
        <p:nvPicPr>
          <p:cNvPr id="168" name="Google Shape;168;p19"/>
          <p:cNvPicPr preferRelativeResize="0"/>
          <p:nvPr/>
        </p:nvPicPr>
        <p:blipFill>
          <a:blip r:embed="rId4">
            <a:alphaModFix/>
          </a:blip>
          <a:stretch>
            <a:fillRect/>
          </a:stretch>
        </p:blipFill>
        <p:spPr>
          <a:xfrm>
            <a:off x="4771425" y="1768450"/>
            <a:ext cx="3981798" cy="2369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0"/>
          <p:cNvSpPr txBox="1">
            <a:spLocks noGrp="1"/>
          </p:cNvSpPr>
          <p:nvPr>
            <p:ph type="body" idx="1"/>
          </p:nvPr>
        </p:nvSpPr>
        <p:spPr>
          <a:xfrm>
            <a:off x="311700" y="358900"/>
            <a:ext cx="8520600" cy="4209900"/>
          </a:xfrm>
          <a:prstGeom prst="rect">
            <a:avLst/>
          </a:prstGeom>
        </p:spPr>
        <p:txBody>
          <a:bodyPr spcFirstLastPara="1" wrap="square" lIns="91425" tIns="91425" rIns="91425" bIns="91425" anchor="t" anchorCtr="0">
            <a:normAutofit/>
          </a:bodyPr>
          <a:lstStyle/>
          <a:p>
            <a:pPr marL="520700" lvl="0" indent="0" algn="just" rtl="0">
              <a:lnSpc>
                <a:spcPct val="115000"/>
              </a:lnSpc>
              <a:spcBef>
                <a:spcPts val="0"/>
              </a:spcBef>
              <a:spcAft>
                <a:spcPts val="0"/>
              </a:spcAft>
              <a:buClr>
                <a:schemeClr val="dk1"/>
              </a:buClr>
              <a:buSzPts val="1100"/>
              <a:buFont typeface="Arial"/>
              <a:buNone/>
            </a:pPr>
            <a:r>
              <a:rPr lang="en-GB" sz="1600" b="1">
                <a:latin typeface="Times New Roman"/>
                <a:ea typeface="Times New Roman"/>
                <a:cs typeface="Times New Roman"/>
                <a:sym typeface="Times New Roman"/>
              </a:rPr>
              <a:t>Autonomous Navigation to the Room:</a:t>
            </a:r>
            <a:r>
              <a:rPr lang="en-GB" sz="1600">
                <a:latin typeface="Times New Roman"/>
                <a:ea typeface="Times New Roman"/>
                <a:cs typeface="Times New Roman"/>
                <a:sym typeface="Times New Roman"/>
              </a:rPr>
              <a:t> After picking up the medicine box, the robot plans a trajectory to autonomously navigate to a predefined room. This showcases the integration of navigation and manipulation tasks.</a:t>
            </a:r>
            <a:endParaRPr sz="1600">
              <a:latin typeface="Times New Roman"/>
              <a:ea typeface="Times New Roman"/>
              <a:cs typeface="Times New Roman"/>
              <a:sym typeface="Times New Roman"/>
            </a:endParaRPr>
          </a:p>
          <a:p>
            <a:pPr marL="520700" lvl="0" indent="0" algn="just" rtl="0">
              <a:lnSpc>
                <a:spcPct val="115000"/>
              </a:lnSpc>
              <a:spcBef>
                <a:spcPts val="1200"/>
              </a:spcBef>
              <a:spcAft>
                <a:spcPts val="0"/>
              </a:spcAft>
              <a:buClr>
                <a:schemeClr val="dk1"/>
              </a:buClr>
              <a:buSzPts val="1100"/>
              <a:buFont typeface="Arial"/>
              <a:buNone/>
            </a:pPr>
            <a:endParaRPr sz="1600">
              <a:latin typeface="Times New Roman"/>
              <a:ea typeface="Times New Roman"/>
              <a:cs typeface="Times New Roman"/>
              <a:sym typeface="Times New Roman"/>
            </a:endParaRPr>
          </a:p>
          <a:p>
            <a:pPr marL="0" lvl="0" indent="0" algn="l" rtl="0">
              <a:spcBef>
                <a:spcPts val="1200"/>
              </a:spcBef>
              <a:spcAft>
                <a:spcPts val="1200"/>
              </a:spcAft>
              <a:buNone/>
            </a:pPr>
            <a:endParaRPr/>
          </a:p>
        </p:txBody>
      </p:sp>
      <p:pic>
        <p:nvPicPr>
          <p:cNvPr id="174" name="Google Shape;174;p20"/>
          <p:cNvPicPr preferRelativeResize="0"/>
          <p:nvPr/>
        </p:nvPicPr>
        <p:blipFill>
          <a:blip r:embed="rId3">
            <a:alphaModFix/>
          </a:blip>
          <a:stretch>
            <a:fillRect/>
          </a:stretch>
        </p:blipFill>
        <p:spPr>
          <a:xfrm>
            <a:off x="862075" y="1893200"/>
            <a:ext cx="3709926" cy="2575374"/>
          </a:xfrm>
          <a:prstGeom prst="rect">
            <a:avLst/>
          </a:prstGeom>
          <a:noFill/>
          <a:ln>
            <a:noFill/>
          </a:ln>
        </p:spPr>
      </p:pic>
      <p:pic>
        <p:nvPicPr>
          <p:cNvPr id="175" name="Google Shape;175;p20"/>
          <p:cNvPicPr preferRelativeResize="0"/>
          <p:nvPr/>
        </p:nvPicPr>
        <p:blipFill>
          <a:blip r:embed="rId4">
            <a:alphaModFix/>
          </a:blip>
          <a:stretch>
            <a:fillRect/>
          </a:stretch>
        </p:blipFill>
        <p:spPr>
          <a:xfrm>
            <a:off x="4801250" y="1893200"/>
            <a:ext cx="3941250" cy="2575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1"/>
          <p:cNvSpPr txBox="1">
            <a:spLocks noGrp="1"/>
          </p:cNvSpPr>
          <p:nvPr>
            <p:ph type="body" idx="1"/>
          </p:nvPr>
        </p:nvSpPr>
        <p:spPr>
          <a:xfrm>
            <a:off x="187625" y="569700"/>
            <a:ext cx="8520600" cy="4004100"/>
          </a:xfrm>
          <a:prstGeom prst="rect">
            <a:avLst/>
          </a:prstGeom>
        </p:spPr>
        <p:txBody>
          <a:bodyPr spcFirstLastPara="1" wrap="square" lIns="91425" tIns="91425" rIns="91425" bIns="91425" anchor="t" anchorCtr="0">
            <a:normAutofit/>
          </a:bodyPr>
          <a:lstStyle/>
          <a:p>
            <a:pPr marL="520700" lvl="0" indent="0" algn="just" rtl="0">
              <a:lnSpc>
                <a:spcPct val="115000"/>
              </a:lnSpc>
              <a:spcBef>
                <a:spcPts val="0"/>
              </a:spcBef>
              <a:spcAft>
                <a:spcPts val="1200"/>
              </a:spcAft>
              <a:buClr>
                <a:schemeClr val="dk1"/>
              </a:buClr>
              <a:buSzPts val="1100"/>
              <a:buFont typeface="Arial"/>
              <a:buNone/>
            </a:pPr>
            <a:r>
              <a:rPr lang="en-GB" sz="1600" b="1">
                <a:latin typeface="Times New Roman"/>
                <a:ea typeface="Times New Roman"/>
                <a:cs typeface="Times New Roman"/>
                <a:sym typeface="Times New Roman"/>
              </a:rPr>
              <a:t>Object Placement:</a:t>
            </a:r>
            <a:r>
              <a:rPr lang="en-GB" sz="1600">
                <a:latin typeface="Times New Roman"/>
                <a:ea typeface="Times New Roman"/>
                <a:cs typeface="Times New Roman"/>
                <a:sym typeface="Times New Roman"/>
              </a:rPr>
              <a:t> Upon reaching the room, the robot places the medicine box in a predetermined location, completing the overall task. This step demonstrates the successful coordination of perception, manipulation, and navigation.</a:t>
            </a:r>
            <a:endParaRPr/>
          </a:p>
        </p:txBody>
      </p:sp>
      <p:pic>
        <p:nvPicPr>
          <p:cNvPr id="181" name="Google Shape;181;p21"/>
          <p:cNvPicPr preferRelativeResize="0"/>
          <p:nvPr/>
        </p:nvPicPr>
        <p:blipFill>
          <a:blip r:embed="rId3">
            <a:alphaModFix/>
          </a:blip>
          <a:stretch>
            <a:fillRect/>
          </a:stretch>
        </p:blipFill>
        <p:spPr>
          <a:xfrm>
            <a:off x="788875" y="1816950"/>
            <a:ext cx="3728251" cy="2546125"/>
          </a:xfrm>
          <a:prstGeom prst="rect">
            <a:avLst/>
          </a:prstGeom>
          <a:noFill/>
          <a:ln>
            <a:noFill/>
          </a:ln>
        </p:spPr>
      </p:pic>
      <p:pic>
        <p:nvPicPr>
          <p:cNvPr id="182" name="Google Shape;182;p21"/>
          <p:cNvPicPr preferRelativeResize="0"/>
          <p:nvPr/>
        </p:nvPicPr>
        <p:blipFill>
          <a:blip r:embed="rId4">
            <a:alphaModFix/>
          </a:blip>
          <a:stretch>
            <a:fillRect/>
          </a:stretch>
        </p:blipFill>
        <p:spPr>
          <a:xfrm>
            <a:off x="5000625" y="1741925"/>
            <a:ext cx="3486150" cy="2621150"/>
          </a:xfrm>
          <a:prstGeom prst="rect">
            <a:avLst/>
          </a:prstGeom>
          <a:noFill/>
          <a:ln>
            <a:noFill/>
          </a:ln>
        </p:spPr>
      </p:pic>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445</Words>
  <Application>Microsoft Office PowerPoint</Application>
  <PresentationFormat>On-screen Show (16:9)</PresentationFormat>
  <Paragraphs>32</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Nunito</vt:lpstr>
      <vt:lpstr>Arial</vt:lpstr>
      <vt:lpstr>Calibri</vt:lpstr>
      <vt:lpstr>Times New Roman</vt:lpstr>
      <vt:lpstr>Shift</vt:lpstr>
      <vt:lpstr>MediAssist: Robotic Medication Companion for Elderly Care</vt:lpstr>
      <vt:lpstr>INTRODUCTION:</vt:lpstr>
      <vt:lpstr>METHODOLOGY:  Simulation Environment:    </vt:lpstr>
      <vt:lpstr>PowerPoint Presentation</vt:lpstr>
      <vt:lpstr>PowerPoint Presentation</vt:lpstr>
      <vt:lpstr>PowerPoint Presentation</vt:lpstr>
      <vt:lpstr>PowerPoint Presentation</vt:lpstr>
      <vt:lpstr>PowerPoint Presentation</vt:lpstr>
      <vt:lpstr>PowerPoint Presentation</vt:lpstr>
      <vt:lpstr>DEMO:</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MediAssist: Robotic Medication Companion for Elderly Care</dc:title>
  <dc:creator>Vyshnavi</dc:creator>
  <cp:lastModifiedBy>ryali vyshnavi</cp:lastModifiedBy>
  <cp:revision>3</cp:revision>
  <dcterms:modified xsi:type="dcterms:W3CDTF">2023-12-15T11:27:30Z</dcterms:modified>
</cp:coreProperties>
</file>